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83" r:id="rId6"/>
  </p:sldMasterIdLst>
  <p:notesMasterIdLst>
    <p:notesMasterId r:id="rId41"/>
  </p:notesMasterIdLst>
  <p:sldIdLst>
    <p:sldId id="256" r:id="rId7"/>
    <p:sldId id="267" r:id="rId8"/>
    <p:sldId id="317" r:id="rId9"/>
    <p:sldId id="318" r:id="rId10"/>
    <p:sldId id="319" r:id="rId11"/>
    <p:sldId id="320" r:id="rId12"/>
    <p:sldId id="321" r:id="rId13"/>
    <p:sldId id="322" r:id="rId14"/>
    <p:sldId id="325" r:id="rId15"/>
    <p:sldId id="330" r:id="rId16"/>
    <p:sldId id="323" r:id="rId17"/>
    <p:sldId id="324" r:id="rId18"/>
    <p:sldId id="331" r:id="rId19"/>
    <p:sldId id="257" r:id="rId20"/>
    <p:sldId id="258" r:id="rId21"/>
    <p:sldId id="259" r:id="rId22"/>
    <p:sldId id="260" r:id="rId23"/>
    <p:sldId id="327" r:id="rId24"/>
    <p:sldId id="326" r:id="rId25"/>
    <p:sldId id="261" r:id="rId26"/>
    <p:sldId id="262" r:id="rId27"/>
    <p:sldId id="263" r:id="rId28"/>
    <p:sldId id="264" r:id="rId29"/>
    <p:sldId id="265" r:id="rId30"/>
    <p:sldId id="268" r:id="rId31"/>
    <p:sldId id="272" r:id="rId32"/>
    <p:sldId id="275" r:id="rId33"/>
    <p:sldId id="276" r:id="rId34"/>
    <p:sldId id="328" r:id="rId35"/>
    <p:sldId id="269" r:id="rId36"/>
    <p:sldId id="315" r:id="rId37"/>
    <p:sldId id="304" r:id="rId38"/>
    <p:sldId id="305" r:id="rId39"/>
    <p:sldId id="30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54570-2A14-46F6-A7C5-6E807AD4F697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EFDA2-319F-4856-ABC7-3F4375AF7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E440D9-6227-4529-B81A-63E3FDF76C2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FA-CFB1-44F8-8C27-F856BD3AF674}" type="datetime1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973F-D275-4ACD-BB0A-4D09DA235454}" type="datetime1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079C-C12B-43DE-A0CF-BB0DCBBE58A7}" type="datetime1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ca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419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99"/>
          <a:stretch>
            <a:fillRect/>
          </a:stretch>
        </p:blipFill>
        <p:spPr bwMode="auto">
          <a:xfrm>
            <a:off x="4267200" y="6057900"/>
            <a:ext cx="81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0"/>
          <a:stretch>
            <a:fillRect/>
          </a:stretch>
        </p:blipFill>
        <p:spPr bwMode="auto">
          <a:xfrm>
            <a:off x="5427133" y="6094414"/>
            <a:ext cx="249766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470025"/>
          </a:xfrm>
        </p:spPr>
        <p:txBody>
          <a:bodyPr/>
          <a:lstStyle>
            <a:lvl1pPr marL="228600" algn="l"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1752600"/>
          </a:xfrm>
        </p:spPr>
        <p:txBody>
          <a:bodyPr/>
          <a:lstStyle>
            <a:lvl1pPr marL="22860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172201"/>
            <a:ext cx="2844800" cy="365125"/>
          </a:xfr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18C33C-4C09-4F86-A387-49FC50A7D1C9}" type="datetime1">
              <a:rPr lang="en-US" smtClean="0">
                <a:solidFill>
                  <a:prstClr val="black"/>
                </a:solidFill>
              </a:rPr>
              <a:t>2/26/2023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DDDDDD"/>
          </a:solidFill>
        </p:spPr>
        <p:txBody>
          <a:bodyPr>
            <a:normAutofit/>
          </a:bodyPr>
          <a:lstStyle>
            <a:lvl1pPr marL="228600" algn="l">
              <a:defRPr sz="2400" b="1" i="0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95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B9A6-B6AE-4A5D-917F-E39C2E50F7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963A-7E2F-4244-BDEB-6E523359E3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4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31C7-2E51-4FF8-9C35-4561C7020E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8AAD-7066-463F-BC4A-3B40F2B17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8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531E-198B-485F-AF1E-E3BDB3C3DF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084A-04B4-4B8B-9B49-F9090489EB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E0FE-E9A0-42CF-ABE5-39AFA8BA3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C83C-72A3-47C0-B02A-236B903127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7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78B9-3482-4847-B152-A57DABF461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5373-F941-4AD1-9636-D6153E04AF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62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A88C-57E0-4F6A-B44F-23626F471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31C1-1EE9-4538-9C23-2F5AE0A2DB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454-9482-4D3B-9D83-0CEA0C33B6B7}" type="datetime1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C8E5-B1F3-4505-93EB-A95212BD6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AD9E-C7D0-480D-ACFB-05B16FA8D8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9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D35D-0881-448E-BCE5-8F1B6F50E8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8187-58A5-4C9D-A264-601243E864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3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0F7B-2408-4047-A859-615889553E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ABE4-D37C-4904-B0A9-D4B296D3F0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5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F6A-186F-4BCF-88B8-81A5E08667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4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5939-6701-4EBD-9D83-1FEC5E9762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60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3A9-D913-43D6-A5B7-EC881E6E9B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67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D1CA-8AFF-433F-97EF-C808403196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1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5B53-1E4A-4853-A03C-43A41E8B54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3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BA32-42E9-47D4-97EC-B9066CB73A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87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8561-B772-4127-BD2F-4A6BD22A89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3B7C-E788-4D5C-BC27-41A040693C00}" type="datetime1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6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BFC2-35E0-4283-8FFA-AB66045BE3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8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6BC1-1850-4E0C-9299-94CE5F7F05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5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3068-8F4E-498F-A611-435DBABFAA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18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B2D1-7DF2-4567-BF5D-12F326F90A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63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907B-8CAF-48A8-BA26-1266AA5E01ED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03DF-7154-4DA7-85F8-47EBFCF97F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06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3CAC-8424-43DD-9B5D-3CC347626107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84305-A33E-40B4-AF28-E1A02868C8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15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AC910-2B18-4983-BD2E-75B4F81F3853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29CF-F4FA-4206-B7F3-BD453EA8AA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5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DCD4-92B7-47E5-950D-D0A81FFE0A43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96C7-DD62-479F-9CB8-EA594FB425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48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696B7-5A63-470C-B05B-CC6A3E089F8D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1954-8B29-4439-B328-9DB2703CF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64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3733-8F2C-4BF7-9C22-5934A8F75DDE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0C8EA-E30D-482D-92CF-A94A7C15D6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2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1D7F-A833-4059-8FDC-146213BA979A}" type="datetime1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12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628B-95C1-44B4-B326-B9F133979CB6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4480-4352-4FA4-AEE5-164D101A1E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7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CF3E-2B7C-4C43-B762-415843D0F63F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858F-C85A-487B-BE37-3CF33C489F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16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7DF7-01E8-4B58-AD71-3540EEBEE0D2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C21E0-CF91-46EF-95F5-69F57D0C96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74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C6FB-C4A1-4E49-836F-9FBB07AF3679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6739-582C-4AE1-B78C-1F8DC7B9A3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55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D007-C1F1-4F4D-A863-0753CD680E19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A3-344D-4006-BF15-04B18ED071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47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ca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419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99"/>
          <a:stretch>
            <a:fillRect/>
          </a:stretch>
        </p:blipFill>
        <p:spPr bwMode="auto">
          <a:xfrm>
            <a:off x="4267200" y="6057900"/>
            <a:ext cx="81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0"/>
          <a:stretch>
            <a:fillRect/>
          </a:stretch>
        </p:blipFill>
        <p:spPr bwMode="auto">
          <a:xfrm>
            <a:off x="5427133" y="6094414"/>
            <a:ext cx="249766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470025"/>
          </a:xfrm>
        </p:spPr>
        <p:txBody>
          <a:bodyPr/>
          <a:lstStyle>
            <a:lvl1pPr marL="228600" algn="l"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1752600"/>
          </a:xfrm>
        </p:spPr>
        <p:txBody>
          <a:bodyPr/>
          <a:lstStyle>
            <a:lvl1pPr marL="22860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172201"/>
            <a:ext cx="2844800" cy="365125"/>
          </a:xfr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ACF9008-7E0F-4F88-87CB-BDB7FCCE8D8F}" type="datetime1">
              <a:rPr lang="en-US" smtClean="0">
                <a:solidFill>
                  <a:prstClr val="black"/>
                </a:solidFill>
              </a:rPr>
              <a:t>2/26/2023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2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DDDDDD"/>
          </a:solidFill>
        </p:spPr>
        <p:txBody>
          <a:bodyPr>
            <a:normAutofit/>
          </a:bodyPr>
          <a:lstStyle>
            <a:lvl1pPr marL="228600" algn="l">
              <a:defRPr sz="2400" b="1" i="0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29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02D1-56D9-4947-A247-71B06F80D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963A-7E2F-4244-BDEB-6E523359E3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58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6709-A1E9-4B70-B22C-4F5BD332B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8AAD-7066-463F-BC4A-3B40F2B17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4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31D0-DC81-4ABE-9F21-F42B946E45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084A-04B4-4B8B-9B49-F9090489EB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1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665-37AB-42F7-B1B4-CF7489FBE020}" type="datetime1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4C5C-9E33-442D-87B2-E36607EBE9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C83C-72A3-47C0-B02A-236B903127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20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CDC0-78D9-4717-A96F-1FFFC65304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5373-F941-4AD1-9636-D6153E04AF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30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D73D-F6C5-45A2-B698-17DE7938F5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31C1-1EE9-4538-9C23-2F5AE0A2DB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67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D604-1795-4CB1-9C88-6401936140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AD9E-C7D0-480D-ACFB-05B16FA8D8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59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016D-8415-4787-B180-43D762C7C5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8187-58A5-4C9D-A264-601243E864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78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98E0-B5C8-4B9E-A4A0-5E90A897AF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ABE4-D37C-4904-B0A9-D4B296D3F0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65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ca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419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99"/>
          <a:stretch>
            <a:fillRect/>
          </a:stretch>
        </p:blipFill>
        <p:spPr bwMode="auto">
          <a:xfrm>
            <a:off x="4267200" y="6057900"/>
            <a:ext cx="81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0"/>
          <a:stretch>
            <a:fillRect/>
          </a:stretch>
        </p:blipFill>
        <p:spPr bwMode="auto">
          <a:xfrm>
            <a:off x="5427133" y="6094414"/>
            <a:ext cx="249766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470025"/>
          </a:xfrm>
        </p:spPr>
        <p:txBody>
          <a:bodyPr/>
          <a:lstStyle>
            <a:lvl1pPr marL="228600" algn="l"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1752600"/>
          </a:xfrm>
        </p:spPr>
        <p:txBody>
          <a:bodyPr/>
          <a:lstStyle>
            <a:lvl1pPr marL="22860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172201"/>
            <a:ext cx="2844800" cy="365125"/>
          </a:xfrm>
        </p:spPr>
        <p:txBody>
          <a:bodyPr/>
          <a:lstStyle>
            <a:lvl1pPr>
              <a:defRPr sz="14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3394A09-3D56-4E4B-B5E6-1795022C360E}" type="datetime1">
              <a:rPr lang="en-US" smtClean="0">
                <a:solidFill>
                  <a:prstClr val="black"/>
                </a:solidFill>
              </a:rPr>
              <a:t>2/26/2023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1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DDDDDD"/>
          </a:solidFill>
        </p:spPr>
        <p:txBody>
          <a:bodyPr>
            <a:normAutofit/>
          </a:bodyPr>
          <a:lstStyle>
            <a:lvl1pPr marL="228600" algn="l">
              <a:defRPr sz="2400" b="1" i="0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86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F69A-A610-44E3-8B51-BFCEB403B6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963A-7E2F-4244-BDEB-6E523359E3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30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1944-3DB0-4097-AD3F-3605086BA1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8AAD-7066-463F-BC4A-3B40F2B17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C91C-77A6-4807-8D78-EFB0BE9E629F}" type="datetime1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75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981F-142D-417D-8A52-9F43630A40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084A-04B4-4B8B-9B49-F9090489EB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12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D8F7-6225-4A1B-9D5C-36806118F2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C83C-72A3-47C0-B02A-236B903127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51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8E75-8618-4A0E-B92C-7CC66A6A2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5373-F941-4AD1-9636-D6153E04AF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2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5303-DEF1-43A0-8B1D-291106AA54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31C1-1EE9-4538-9C23-2F5AE0A2DB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34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CBE5-2A58-4109-929A-50C985E555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AD9E-C7D0-480D-ACFB-05B16FA8D8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46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0906-F07E-49FA-AF29-F4637BC528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8187-58A5-4C9D-A264-601243E864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56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2A91-4818-4839-AD11-8DE4005465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ABE4-D37C-4904-B0A9-D4B296D3F0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9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238-A6FD-44C8-9767-C4418D235DED}" type="datetime1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C21-45B2-43DB-BEBA-663FDF514191}" type="datetime1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F9E-E00B-4275-9843-D7C44755CA09}" type="datetime1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F3DC-502B-4398-88D8-5DD02EBB6BB2}" type="datetime1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5756-3092-4AE2-A05A-F9766ABD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E20340-26B7-4D7D-B387-171057C96C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D655C6-2CF9-42F4-B12D-D3CBE19D43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FDD51-A851-473B-BB20-905DDA7A7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5756-3092-4AE2-A05A-F9766ABDCD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9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F520-977A-47D4-A1B4-7A0A931A2665}" type="datetime1">
              <a:rPr lang="en-US" altLang="en-US" smtClean="0">
                <a:solidFill>
                  <a:srgbClr val="000000"/>
                </a:solidFill>
              </a:rPr>
              <a:t>2/26/2023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24BDE-39C9-453E-9DC9-2E45C708BD0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A2E8A-D709-48C3-9002-1017805FE2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D655C6-2CF9-42F4-B12D-D3CBE19D43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03512-8589-490A-9917-3C46ABFDF9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D655C6-2CF9-42F4-B12D-D3CBE19D43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Atmospheric Chemistry </a:t>
            </a:r>
            <a:r>
              <a:rPr lang="en-US" dirty="0"/>
              <a:t>Measurements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Jie Zhang</a:t>
            </a:r>
          </a:p>
          <a:p>
            <a:r>
              <a:rPr lang="en-US" dirty="0"/>
              <a:t>ATM 505 – Lecture 5</a:t>
            </a:r>
          </a:p>
          <a:p>
            <a:r>
              <a:rPr lang="en-US" dirty="0"/>
              <a:t>Feb 27, 2022</a:t>
            </a:r>
          </a:p>
        </p:txBody>
      </p:sp>
    </p:spTree>
    <p:extLst>
      <p:ext uri="{BB962C8B-B14F-4D97-AF65-F5344CB8AC3E}">
        <p14:creationId xmlns:p14="http://schemas.microsoft.com/office/powerpoint/2010/main" val="23693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B79B1-BD2E-46F0-8680-CBAC3B72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A14F7-0F5C-4CEF-B18F-5A3B331B9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4000"/>
            <a:ext cx="4724400" cy="629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9C24E1-7091-4949-8CB1-8A41BBDF9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>
          <a:xfrm>
            <a:off x="5562600" y="3109913"/>
            <a:ext cx="5334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05871-26E4-4DD7-8F62-2E0C7CD19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r="10000" b="21111"/>
          <a:stretch/>
        </p:blipFill>
        <p:spPr>
          <a:xfrm>
            <a:off x="5105400" y="170741"/>
            <a:ext cx="6934200" cy="25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B2C2E-EC85-4CD2-A014-D48B716A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F6FF4-9CFA-40FD-8C41-A937751B4B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22594" r="15272" b="7114"/>
          <a:stretch/>
        </p:blipFill>
        <p:spPr>
          <a:xfrm>
            <a:off x="152400" y="609600"/>
            <a:ext cx="6019800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FF3D6-9EAE-441A-A7BC-F9188A4D3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5" b="11111"/>
          <a:stretch/>
        </p:blipFill>
        <p:spPr>
          <a:xfrm>
            <a:off x="6400800" y="2271713"/>
            <a:ext cx="5638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7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15D87-5F2B-47AB-9BAD-770A788D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8F88F-AB73-4ACC-97AB-37E6F3E8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7518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8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67F9E-6B99-45E5-8829-80CC90B2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C7F54-05E6-4C4B-B1FB-BB4C6DB86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3550" y="1174807"/>
            <a:ext cx="6146800" cy="461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22691-B567-4F4B-A141-70A202324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6486" r="6444" b="-1972"/>
          <a:stretch/>
        </p:blipFill>
        <p:spPr>
          <a:xfrm>
            <a:off x="5257800" y="533399"/>
            <a:ext cx="6096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Aerosol </a:t>
            </a:r>
            <a:r>
              <a:rPr lang="en-US" dirty="0"/>
              <a:t>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Aerosol Mass Concentration (regulated quantity – NAAQS)</a:t>
            </a:r>
          </a:p>
          <a:p>
            <a:pPr lvl="1"/>
            <a:r>
              <a:rPr lang="en-US" dirty="0"/>
              <a:t>Filters (gravimetric)</a:t>
            </a:r>
          </a:p>
          <a:p>
            <a:pPr lvl="1"/>
            <a:r>
              <a:rPr lang="en-US" dirty="0"/>
              <a:t>Continuous (various)</a:t>
            </a:r>
          </a:p>
          <a:p>
            <a:r>
              <a:rPr lang="en-US" dirty="0"/>
              <a:t>Physical Properties</a:t>
            </a:r>
          </a:p>
          <a:p>
            <a:pPr lvl="1"/>
            <a:r>
              <a:rPr lang="en-US" dirty="0"/>
              <a:t>Number Concentration</a:t>
            </a:r>
          </a:p>
          <a:p>
            <a:pPr lvl="1"/>
            <a:r>
              <a:rPr lang="en-US" dirty="0"/>
              <a:t>Size Distribution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Optical properties –scattering and absorption (index of refraction)</a:t>
            </a:r>
          </a:p>
          <a:p>
            <a:r>
              <a:rPr lang="en-US" dirty="0"/>
              <a:t>Chemical Composition</a:t>
            </a:r>
          </a:p>
          <a:p>
            <a:pPr lvl="1"/>
            <a:r>
              <a:rPr lang="en-US" dirty="0"/>
              <a:t>Filters (various)</a:t>
            </a:r>
          </a:p>
          <a:p>
            <a:pPr lvl="1"/>
            <a:r>
              <a:rPr lang="en-US" dirty="0"/>
              <a:t>Continuous (various)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125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Units are micrograms per cubic meter - µg/m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r>
              <a:rPr lang="en-US" dirty="0"/>
              <a:t>The current US National Ambient Air Quality Standard (NAAQS) regulates PM</a:t>
            </a:r>
            <a:r>
              <a:rPr lang="en-US" baseline="-25000" dirty="0"/>
              <a:t>2.5</a:t>
            </a:r>
            <a:r>
              <a:rPr lang="en-US" dirty="0"/>
              <a:t> measured on a </a:t>
            </a:r>
            <a:r>
              <a:rPr lang="en-US" dirty="0" err="1"/>
              <a:t>teflon</a:t>
            </a:r>
            <a:r>
              <a:rPr lang="en-US" dirty="0"/>
              <a:t> filter.</a:t>
            </a:r>
          </a:p>
          <a:p>
            <a:r>
              <a:rPr lang="en-US" dirty="0"/>
              <a:t>Previous NAAQS regulated first Total Suspended Particles (TSP), then PM</a:t>
            </a:r>
            <a:r>
              <a:rPr lang="en-US" baseline="-25000" dirty="0"/>
              <a:t>10</a:t>
            </a:r>
            <a:r>
              <a:rPr lang="en-US" dirty="0"/>
              <a:t> </a:t>
            </a:r>
          </a:p>
          <a:p>
            <a:r>
              <a:rPr lang="en-US" dirty="0"/>
              <a:t>The gravimetric method (a Federal Reference Method or FRM) is described in great detail, but the result cannot be considered a “true scientific measurement”! (This is due to the complexity of the challenge, and not incompetence.)</a:t>
            </a:r>
          </a:p>
          <a:p>
            <a:r>
              <a:rPr lang="en-US" dirty="0"/>
              <a:t>Probably the single largest complication is due to aerosol </a:t>
            </a:r>
            <a:r>
              <a:rPr lang="en-US" b="1" dirty="0"/>
              <a:t>volatility</a:t>
            </a:r>
            <a:r>
              <a:rPr lang="en-US" dirty="0"/>
              <a:t>.</a:t>
            </a:r>
          </a:p>
          <a:p>
            <a:r>
              <a:rPr lang="en-US" dirty="0"/>
              <a:t>In spite of this measurement shortcoming, this data is consistent, reliable, and “actionable” in a regulatory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FRM – in 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Filters are specified, inspected and individually stamped with a number.</a:t>
            </a:r>
          </a:p>
          <a:p>
            <a:r>
              <a:rPr lang="en-US" dirty="0"/>
              <a:t>Filters are conditioned and pre-weighed, put into cassettes – then sent to sampling locations.</a:t>
            </a:r>
          </a:p>
          <a:p>
            <a:r>
              <a:rPr lang="en-US" dirty="0"/>
              <a:t>Filter cassettes are loaded into samplers that have carefully audited size </a:t>
            </a:r>
            <a:r>
              <a:rPr lang="en-US" dirty="0" err="1"/>
              <a:t>cutpoint</a:t>
            </a:r>
            <a:r>
              <a:rPr lang="en-US" dirty="0"/>
              <a:t> and flow characteristics. They are sampled for 24 hours at the specified flow rate.</a:t>
            </a:r>
          </a:p>
          <a:p>
            <a:r>
              <a:rPr lang="en-US" dirty="0"/>
              <a:t>After removal from the sampler, filters are kept cool before and during shipment back to the analysis lab (and upon arrival).</a:t>
            </a:r>
          </a:p>
          <a:p>
            <a:r>
              <a:rPr lang="en-US" dirty="0"/>
              <a:t>At the lab, filters are conditioned as before and weighed.</a:t>
            </a:r>
          </a:p>
          <a:p>
            <a:r>
              <a:rPr lang="en-US" dirty="0"/>
              <a:t>Mass comes from the difference between the two </a:t>
            </a:r>
            <a:r>
              <a:rPr lang="en-US" dirty="0" err="1"/>
              <a:t>weighings</a:t>
            </a:r>
            <a:r>
              <a:rPr lang="en-US" dirty="0"/>
              <a:t>:   flow, temperature and pressure determine the sample volume. Recall - µg/m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Mass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105918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TEOM – Tapered Element Oscillating Microbalance. Uses the relationship between oscillation frequency and mass to “directly” measure mass changes.</a:t>
            </a:r>
          </a:p>
          <a:p>
            <a:r>
              <a:rPr lang="el-GR" dirty="0"/>
              <a:t>β</a:t>
            </a:r>
            <a:r>
              <a:rPr lang="en-US" dirty="0"/>
              <a:t>-attenuation (where </a:t>
            </a:r>
            <a:r>
              <a:rPr lang="el-GR" dirty="0"/>
              <a:t>β</a:t>
            </a:r>
            <a:r>
              <a:rPr lang="en-US" dirty="0"/>
              <a:t> is an electron) – uses measurement of the reduction in intensity of </a:t>
            </a:r>
            <a:r>
              <a:rPr lang="el-GR" dirty="0"/>
              <a:t>β</a:t>
            </a:r>
            <a:r>
              <a:rPr lang="en-US" dirty="0"/>
              <a:t> particles passing through a particle laden filter tape. The relationship between attenuation and particle concentration is “reasonably independent “ of the chemical composition of the atmosphere.</a:t>
            </a:r>
          </a:p>
          <a:p>
            <a:r>
              <a:rPr lang="en-US" dirty="0"/>
              <a:t>Optical methods – use the physical properties of scattering or extinction (more later).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0E5B-060F-4AAD-AD0C-05C2F28A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Schematic of TEOM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6ECA8-9E1B-4C4A-A833-F0EC1A6F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A17E-D15F-440A-B9D3-0EA2A7763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73276"/>
            <a:ext cx="4722525" cy="50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7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CCE5-FD29-47C7-AD91-8B148A5C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vs. 24-hour Filter Samples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862D2-8B79-47C2-A91A-2579ECE9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8C374-537F-4F32-A163-F4986382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16" y="1828800"/>
            <a:ext cx="10384859" cy="40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0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 and 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Books:</a:t>
            </a:r>
          </a:p>
          <a:p>
            <a:pPr lvl="1"/>
            <a:r>
              <a:rPr lang="en-US" dirty="0"/>
              <a:t>Aerosol Measurement: Principles, Techniques, and Applications. Baron and </a:t>
            </a:r>
            <a:r>
              <a:rPr lang="en-US" dirty="0" err="1"/>
              <a:t>Willeke</a:t>
            </a:r>
            <a:r>
              <a:rPr lang="en-US" dirty="0"/>
              <a:t>, Wiley </a:t>
            </a:r>
            <a:r>
              <a:rPr lang="en-US" dirty="0" err="1"/>
              <a:t>Interscience</a:t>
            </a:r>
            <a:r>
              <a:rPr lang="en-US" dirty="0"/>
              <a:t> (2001)</a:t>
            </a:r>
          </a:p>
          <a:p>
            <a:pPr lvl="1"/>
            <a:r>
              <a:rPr lang="en-US" dirty="0"/>
              <a:t>Aerosol Technology: Properties, Behavior, and Measurement of Airborne Particles, 2nd Edition, Hinds (1999)</a:t>
            </a:r>
          </a:p>
          <a:p>
            <a:r>
              <a:rPr lang="en-US" dirty="0"/>
              <a:t>Paper:</a:t>
            </a:r>
          </a:p>
          <a:p>
            <a:pPr lvl="1"/>
            <a:r>
              <a:rPr lang="en-US" dirty="0"/>
              <a:t>A review of atmospheric aerosol measurements, </a:t>
            </a:r>
            <a:r>
              <a:rPr lang="en-US" dirty="0" err="1"/>
              <a:t>McMurry</a:t>
            </a:r>
            <a:r>
              <a:rPr lang="en-US" dirty="0"/>
              <a:t>, Atmospheric Environment (2000)</a:t>
            </a:r>
          </a:p>
          <a:p>
            <a:r>
              <a:rPr lang="en-US" dirty="0"/>
              <a:t>Lectures:</a:t>
            </a:r>
          </a:p>
          <a:p>
            <a:pPr lvl="1"/>
            <a:r>
              <a:rPr lang="en-US" dirty="0"/>
              <a:t>Steven Massie and Jim Smith</a:t>
            </a:r>
          </a:p>
          <a:p>
            <a:pPr lvl="1"/>
            <a:r>
              <a:rPr lang="en-US" dirty="0" err="1"/>
              <a:t>Berko</a:t>
            </a:r>
            <a:r>
              <a:rPr lang="en-US" dirty="0"/>
              <a:t> </a:t>
            </a:r>
            <a:r>
              <a:rPr lang="en-US" dirty="0" err="1"/>
              <a:t>Sierau</a:t>
            </a:r>
            <a:r>
              <a:rPr lang="en-US" dirty="0"/>
              <a:t> (for Joel </a:t>
            </a:r>
            <a:r>
              <a:rPr lang="en-US" dirty="0" err="1"/>
              <a:t>Thorton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Measurements of 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Particle number concentration</a:t>
            </a:r>
          </a:p>
          <a:p>
            <a:r>
              <a:rPr lang="en-US" dirty="0"/>
              <a:t>Particle Size Distribution (PSD)</a:t>
            </a:r>
          </a:p>
          <a:p>
            <a:r>
              <a:rPr lang="en-US" dirty="0"/>
              <a:t>Particle Shape (not covered here – not routinely or easily measured)</a:t>
            </a:r>
          </a:p>
          <a:p>
            <a:r>
              <a:rPr lang="en-US" dirty="0"/>
              <a:t>Optical Properties (A subject unto itself – we will only scratch the surface)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1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Number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Aerosol Electrometer – aerosols in the atmosphere have a steady-state charge distribution, that is a mixture of positive, negative, and (mostly) neutral charges. If this distribution is known and can be described – and it often is and can be – then a sensitive electrometer can measure total aerosol concentration.</a:t>
            </a:r>
          </a:p>
          <a:p>
            <a:r>
              <a:rPr lang="en-US" dirty="0"/>
              <a:t>Condensation Particle Counter (CPC) – easiest and most reliable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Optical Particle Counter (OPC): ~ 100 nm to 5 </a:t>
            </a:r>
            <a:r>
              <a:rPr lang="en-US" altLang="en-US">
                <a:latin typeface="Symbol" pitchFamily="18" charset="2"/>
              </a:rPr>
              <a:t>m</a:t>
            </a:r>
            <a:r>
              <a:rPr lang="en-US" altLang="en-US"/>
              <a:t>m</a:t>
            </a:r>
          </a:p>
        </p:txBody>
      </p:sp>
      <p:pic>
        <p:nvPicPr>
          <p:cNvPr id="18435" name="Picture 12" descr="hp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r="2753" b="1923"/>
          <a:stretch>
            <a:fillRect/>
          </a:stretch>
        </p:blipFill>
        <p:spPr bwMode="auto">
          <a:xfrm>
            <a:off x="2971800" y="990601"/>
            <a:ext cx="71628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25966"/>
              </p:ext>
            </p:extLst>
          </p:nvPr>
        </p:nvGraphicFramePr>
        <p:xfrm>
          <a:off x="2819400" y="5181600"/>
          <a:ext cx="6858000" cy="155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Advantages:</a:t>
                      </a:r>
                    </a:p>
                    <a:p>
                      <a:pPr marL="457200" lvl="1" indent="-228600">
                        <a:buFont typeface="Arial" pitchFamily="34" charset="0"/>
                        <a:buChar char="•"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Can detect small particles (but not the smallest)</a:t>
                      </a:r>
                    </a:p>
                    <a:p>
                      <a:pPr marL="457200" lvl="1" indent="-228600">
                        <a:buFont typeface="Arial" pitchFamily="34" charset="0"/>
                        <a:buChar char="•"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Non-intrusive</a:t>
                      </a:r>
                    </a:p>
                    <a:p>
                      <a:pPr marL="457200" lvl="1" indent="-228600">
                        <a:buFont typeface="Arial" pitchFamily="34" charset="0"/>
                        <a:buChar char="•"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Instantaneous and continuous information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655" marB="45655"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80000"/>
                        </a:lnSpc>
                      </a:pPr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Disadvantages:</a:t>
                      </a:r>
                    </a:p>
                    <a:p>
                      <a:pPr marL="457200" lvl="1" indent="-22860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too sensitive to small changes in</a:t>
                      </a:r>
                    </a:p>
                    <a:p>
                      <a:pPr marL="914400" lvl="2" indent="-22860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refractive index</a:t>
                      </a:r>
                    </a:p>
                    <a:p>
                      <a:pPr marL="914400" lvl="2" indent="-22860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scattering angle</a:t>
                      </a:r>
                    </a:p>
                    <a:p>
                      <a:pPr marL="914400" lvl="2" indent="-22860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particle size</a:t>
                      </a:r>
                    </a:p>
                    <a:p>
                      <a:pPr marL="914400" lvl="2" indent="-22860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particle shape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655" marB="4565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44" name="Rectangle 5"/>
          <p:cNvSpPr>
            <a:spLocks noChangeArrowheads="1"/>
          </p:cNvSpPr>
          <p:nvPr/>
        </p:nvSpPr>
        <p:spPr bwMode="auto">
          <a:xfrm>
            <a:off x="685800" y="4419601"/>
            <a:ext cx="952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</a:rPr>
              <a:t>Size limits defined by Mie scattering</a:t>
            </a:r>
            <a:r>
              <a:rPr lang="en-US" altLang="en-US" sz="2400">
                <a:solidFill>
                  <a:prstClr val="black"/>
                </a:solidFill>
              </a:rPr>
              <a:t>, and Mie scattering theory is used to interpret integrated scattered intensity.</a:t>
            </a:r>
          </a:p>
        </p:txBody>
      </p:sp>
    </p:spTree>
    <p:extLst>
      <p:ext uri="{BB962C8B-B14F-4D97-AF65-F5344CB8AC3E}">
        <p14:creationId xmlns:p14="http://schemas.microsoft.com/office/powerpoint/2010/main" val="74560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0772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Condensation Particle Counter</a:t>
            </a:r>
            <a:br>
              <a:rPr lang="en-US" dirty="0"/>
            </a:br>
            <a:endParaRPr lang="en-US" dirty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447800" y="1524000"/>
            <a:ext cx="9829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</a:rPr>
              <a:t>Saturate an aerosol with water or alcohol vapor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</a:rPr>
              <a:t>Cool by adiabatic expansion or flow through a cold tube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</a:rPr>
              <a:t>(can also heat in some cases, the temperature gradient is the key)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</a:rPr>
              <a:t>Nuclei will grow to ~ 10 </a:t>
            </a:r>
            <a:r>
              <a:rPr lang="en-US" altLang="en-US" sz="2400" b="1">
                <a:solidFill>
                  <a:prstClr val="black"/>
                </a:solidFill>
                <a:sym typeface="Symbol" pitchFamily="18" charset="2"/>
              </a:rPr>
              <a:t></a:t>
            </a:r>
            <a:r>
              <a:rPr lang="en-US" altLang="en-US" sz="2400" b="1">
                <a:solidFill>
                  <a:prstClr val="black"/>
                </a:solidFill>
              </a:rPr>
              <a:t>m (particles this size will scatter visible light with good efficiency)</a:t>
            </a:r>
            <a:endParaRPr lang="en-US" altLang="en-US" sz="24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</a:rPr>
              <a:t>Every condensable </a:t>
            </a:r>
            <a:r>
              <a:rPr lang="en-US" altLang="en-US" sz="2400" b="1" dirty="0">
                <a:solidFill>
                  <a:prstClr val="black"/>
                </a:solidFill>
              </a:rPr>
              <a:t>nuclei grows to </a:t>
            </a:r>
            <a:r>
              <a:rPr lang="en-US" altLang="en-US" sz="2400" b="1">
                <a:solidFill>
                  <a:prstClr val="black"/>
                </a:solidFill>
              </a:rPr>
              <a:t>a (small 10-12 µm) droplet</a:t>
            </a:r>
            <a:endParaRPr lang="en-US" altLang="en-US" sz="24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</a:rPr>
              <a:t>Measure the number of droplets with an e.g.  </a:t>
            </a:r>
            <a:r>
              <a:rPr lang="en-US" altLang="en-US" sz="2400" b="1">
                <a:solidFill>
                  <a:prstClr val="black"/>
                </a:solidFill>
              </a:rPr>
              <a:t>single particle optical </a:t>
            </a:r>
            <a:r>
              <a:rPr lang="en-US" altLang="en-US" sz="2400" b="1" dirty="0">
                <a:solidFill>
                  <a:prstClr val="black"/>
                </a:solidFill>
              </a:rPr>
              <a:t>counter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DC83C-72A3-47C0-B02A-236B9031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562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Condensation Particle Counter (CPC): ~1.5 nm to 0.5 </a:t>
            </a:r>
            <a:r>
              <a:rPr lang="en-US" altLang="en-US">
                <a:latin typeface="Symbol" pitchFamily="18" charset="2"/>
              </a:rPr>
              <a:t>m</a:t>
            </a:r>
            <a:r>
              <a:rPr lang="en-US" altLang="en-US"/>
              <a:t>m ambient aerosol size range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629400" y="1481194"/>
            <a:ext cx="47244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prstClr val="black"/>
                </a:solidFill>
              </a:rPr>
              <a:t>Condensation Particle Counters (CPCs) detects particles by exposing them to a  region that is supersaturated with vapor (usually butanol), thus allowing particles to grow to a size that can be optically detected.</a:t>
            </a:r>
          </a:p>
        </p:txBody>
      </p:sp>
      <p:pic>
        <p:nvPicPr>
          <p:cNvPr id="20485" name="Picture 5" descr="~AUT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7391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209800" y="4648200"/>
            <a:ext cx="3665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C0504D"/>
                </a:solidFill>
              </a:rPr>
              <a:t>Counting efficiency curve: TSI model 3010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477000" y="4648200"/>
            <a:ext cx="279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C0504D"/>
                </a:solidFill>
              </a:rPr>
              <a:t>Response time: TSI model 3010</a:t>
            </a:r>
          </a:p>
        </p:txBody>
      </p:sp>
    </p:spTree>
    <p:extLst>
      <p:ext uri="{BB962C8B-B14F-4D97-AF65-F5344CB8AC3E}">
        <p14:creationId xmlns:p14="http://schemas.microsoft.com/office/powerpoint/2010/main" val="2346990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Size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Impactor – relies on inertial characteristics of particles (i.e., larger, more massive particles have greater inertia)</a:t>
            </a:r>
          </a:p>
          <a:p>
            <a:r>
              <a:rPr lang="en-US" dirty="0"/>
              <a:t>Differential Mobility Analyzer – creates steady-state charge distribution and balance mass and charge as aerosols flow through an electric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5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~AUT00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88914"/>
            <a:ext cx="3649663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D4480-4352-4FA4-AEE5-164D101A1EE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27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~AUT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/>
          <a:stretch>
            <a:fillRect/>
          </a:stretch>
        </p:blipFill>
        <p:spPr bwMode="auto">
          <a:xfrm>
            <a:off x="2057400" y="131202"/>
            <a:ext cx="477202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52600" y="4953000"/>
            <a:ext cx="8915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CC"/>
                </a:solidFill>
                <a:cs typeface="Times New Roman" pitchFamily="18" charset="0"/>
              </a:rPr>
              <a:t>To decrease the cut-off diameter from stage to stage is achieved by 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CC"/>
                </a:solidFill>
                <a:cs typeface="Times New Roman" pitchFamily="18" charset="0"/>
              </a:rPr>
              <a:t> 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52600" y="5408614"/>
            <a:ext cx="792480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CC"/>
                </a:solidFill>
                <a:cs typeface="Times New Roman" pitchFamily="18" charset="0"/>
              </a:rPr>
              <a:t>a) decreasing the nozzle diameters (increase in particle/air velocity)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CC"/>
                </a:solidFill>
                <a:cs typeface="Times New Roman" pitchFamily="18" charset="0"/>
              </a:rPr>
              <a:t>b) and/or decreasing the number of nozzles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CC"/>
                </a:solidFill>
                <a:cs typeface="Times New Roman" pitchFamily="18" charset="0"/>
              </a:rPr>
              <a:t>c) and/or decreasing the pressure (increase in slip correction).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D4480-4352-4FA4-AEE5-164D101A1EE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7185B-B53D-4F48-9CDF-95F17CF7F315}"/>
              </a:ext>
            </a:extLst>
          </p:cNvPr>
          <p:cNvSpPr txBox="1"/>
          <p:nvPr/>
        </p:nvSpPr>
        <p:spPr>
          <a:xfrm>
            <a:off x="6829425" y="457200"/>
            <a:ext cx="467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Two things are changing with each stage: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Diameter of nozzle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Distance from nozzle to impactor plate</a:t>
            </a:r>
          </a:p>
        </p:txBody>
      </p:sp>
    </p:spTree>
    <p:extLst>
      <p:ext uri="{BB962C8B-B14F-4D97-AF65-F5344CB8AC3E}">
        <p14:creationId xmlns:p14="http://schemas.microsoft.com/office/powerpoint/2010/main" val="11344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DMA  - Differential Mobility Analyzer</a:t>
            </a:r>
            <a:br>
              <a:rPr lang="en-US" dirty="0"/>
            </a:br>
            <a:endParaRPr lang="en-US" dirty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751888" y="6165850"/>
            <a:ext cx="715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Hinds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6750" b="2898"/>
          <a:stretch>
            <a:fillRect/>
          </a:stretch>
        </p:blipFill>
        <p:spPr bwMode="auto">
          <a:xfrm>
            <a:off x="1828800" y="1600201"/>
            <a:ext cx="86106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1" y="5181600"/>
            <a:ext cx="5959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A charged particle will be pushed in the direction of V</a:t>
            </a:r>
            <a:r>
              <a:rPr lang="en-US" altLang="en-US" sz="1800" baseline="-20000">
                <a:solidFill>
                  <a:prstClr val="black"/>
                </a:solidFill>
              </a:rPr>
              <a:t>TE</a:t>
            </a:r>
            <a:r>
              <a:rPr lang="en-US" altLang="en-US" sz="1800">
                <a:solidFill>
                  <a:prstClr val="black"/>
                </a:solidFill>
              </a:rPr>
              <a:t> by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electric field E between the two plates.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DC83C-72A3-47C0-B02A-236B9031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97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8D0E23-5853-4006-A4CB-C35E16E3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DC83C-72A3-47C0-B02A-236B9031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0AB57-2A57-48F3-8BC6-734E0CEC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89" y="187639"/>
            <a:ext cx="7717276" cy="666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6D58C-62B1-4A9D-A174-D5D460BA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3352800" cy="37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AA42-68F8-4E7A-8175-B78E438C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Kinds of Measurements: Research vs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4B8F0-584B-47F8-A546-E8B3819D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9387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Research Measurements</a:t>
            </a:r>
          </a:p>
          <a:p>
            <a:pPr lvl="1"/>
            <a:r>
              <a:rPr lang="en-US" dirty="0"/>
              <a:t>Address scientific question or problem</a:t>
            </a:r>
          </a:p>
          <a:p>
            <a:pPr lvl="1"/>
            <a:r>
              <a:rPr lang="en-US" dirty="0"/>
              <a:t>University scientists, private foundations, national labs</a:t>
            </a:r>
          </a:p>
          <a:p>
            <a:pPr lvl="1"/>
            <a:r>
              <a:rPr lang="en-US" dirty="0"/>
              <a:t>Limited duration (a few weeks to a few months, typically)</a:t>
            </a:r>
          </a:p>
          <a:p>
            <a:pPr lvl="1"/>
            <a:r>
              <a:rPr lang="en-US" dirty="0"/>
              <a:t>Goal is to write and publish peer-reviewed papers</a:t>
            </a:r>
          </a:p>
          <a:p>
            <a:pPr lvl="1"/>
            <a:r>
              <a:rPr lang="en-US" dirty="0"/>
              <a:t>Often use state-of-the-art or research methods and measure species that are challenging to capture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Done to establish compliance with air pollution regulations</a:t>
            </a:r>
          </a:p>
          <a:p>
            <a:pPr lvl="1"/>
            <a:r>
              <a:rPr lang="en-US" dirty="0"/>
              <a:t>Mainly states, localities, and indigenous nations</a:t>
            </a:r>
          </a:p>
          <a:p>
            <a:pPr lvl="1"/>
            <a:r>
              <a:rPr lang="en-US" dirty="0"/>
              <a:t>Long Term – often many decades</a:t>
            </a:r>
          </a:p>
          <a:p>
            <a:pPr lvl="1"/>
            <a:r>
              <a:rPr lang="en-US" dirty="0"/>
              <a:t>Well established methods and commercial instruments</a:t>
            </a:r>
          </a:p>
          <a:p>
            <a:pPr lvl="1"/>
            <a:r>
              <a:rPr lang="en-US" dirty="0"/>
              <a:t>Limited number of species measured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B612-4EE2-4AB1-A38A-B2FF262B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0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/>
              <a:t>Aerosol Chemical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National networks include CSN (Chemical Speciation Network) –mostly urban locations; and IMPROVE – mostly rural &amp; remote locations</a:t>
            </a:r>
          </a:p>
          <a:p>
            <a:r>
              <a:rPr lang="en-US" dirty="0"/>
              <a:t>Like with Mass Concentration, the routine network measurements are 24 hour samples collected on filters and analyzed post-sampling in the laboratory. Many networks collect three different filters: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Teflon filter which is analyzed for total mass and elements using XRF (X-Ray Fluorescence)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Nylon filter (</a:t>
            </a:r>
            <a:r>
              <a:rPr lang="en-US" dirty="0" err="1"/>
              <a:t>preceeded</a:t>
            </a:r>
            <a:r>
              <a:rPr lang="en-US" dirty="0"/>
              <a:t> by gas denuders) which is “digested” and analyzed for major ionic species (i.e., sulfate, nitrate, ammonium,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pre-baked quartz filter which is analyzed for total carbonaceous material and the empirically defined Elemental Carbon (EC) and Organic Carbon (OC) fractions.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7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Chemical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Spectrometry (many types, very active research field) – next slides</a:t>
            </a:r>
          </a:p>
          <a:p>
            <a:r>
              <a:rPr lang="en-US" dirty="0"/>
              <a:t>Particle- Into Liquid-Sampling (PILS) – can be couple with Ion Chromatography, Total Organic Carbon detection, etc.</a:t>
            </a:r>
          </a:p>
          <a:p>
            <a:r>
              <a:rPr lang="en-US" dirty="0"/>
              <a:t>A variety of analyzers or systems for one or more chemical fraction, like carbon, sulfate, or nitrate.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3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Aerosol Mass Spectrometer (AMS)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981200" y="41148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 dirty="0"/>
              <a:t>For an excellent review of this and other instruments that measure aerosol composition using mass spectrometry see:</a:t>
            </a:r>
          </a:p>
          <a:p>
            <a:pPr lvl="1" eaLnBrk="1" hangingPunct="1"/>
            <a:r>
              <a:rPr lang="en-US" altLang="en-US" dirty="0"/>
              <a:t>http://cires.colorado.edu/~jjose/Papers/2010-09_IAC_Aerosol_MS_Tutorial.pdf</a:t>
            </a:r>
          </a:p>
          <a:p>
            <a:pPr lvl="1" eaLnBrk="1" hangingPunct="1"/>
            <a:r>
              <a:rPr lang="en-US" altLang="en-US" dirty="0"/>
              <a:t>Aerodyne Research, Incorporated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619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6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artag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81000"/>
            <a:ext cx="42973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7772401" y="5746750"/>
            <a:ext cx="1922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prstClr val="black"/>
                </a:solidFill>
              </a:rPr>
              <a:t>Canagaratna et al.,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prstClr val="black"/>
                </a:solidFill>
              </a:rPr>
              <a:t>Mass Spec Rev, v26,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prstClr val="black"/>
                </a:solidFill>
              </a:rPr>
              <a:t>P185-222,2007.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7756525" y="950913"/>
            <a:ext cx="20383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Field observations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Lab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Lab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DC83C-72A3-47C0-B02A-236B9031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72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AMS mass spectrum from ambient aerosol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05000" y="4038600"/>
            <a:ext cx="8153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Since the AMS uses electron impact ionization and high temperature, species are modified as they are desorbed and ionized.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Luckily, marker species and co-varying peaks can be found that uniquely identify compound classes.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A high-resolution Time-Of-Flight Mass Spectrometer (TOFMS) has been developed for use with the AMS, thus allowing for elemental analyses such as C:O.  In the TOFMS, an E field accelerates ions of different mass to the same kinetic energy ½ m v</a:t>
            </a:r>
            <a:r>
              <a:rPr lang="en-US" altLang="en-US" sz="1800" baseline="20000"/>
              <a:t>2</a:t>
            </a:r>
            <a:r>
              <a:rPr lang="en-US" altLang="en-US" sz="1800"/>
              <a:t>. Larger mass ions travel at slower v than lighter ions. For each ion, measure the travel time between two laser beams, get v,  and then m.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800"/>
          </a:p>
        </p:txBody>
      </p:sp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3276600" y="1219200"/>
            <a:ext cx="5334000" cy="2667000"/>
            <a:chOff x="1752600" y="1219200"/>
            <a:chExt cx="5353050" cy="3048000"/>
          </a:xfrm>
        </p:grpSpPr>
        <p:pic>
          <p:nvPicPr>
            <p:cNvPr id="440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219200"/>
              <a:ext cx="5276850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52600" y="4038600"/>
              <a:ext cx="198190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61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B598-6CAB-4CC8-B238-A919D445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Gas Phase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9570-29F6-4896-8C4B-64039B91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Gaseous Criteria Pollutants (things that are specifically regulated by the Clean Air Act) - monitoring</a:t>
            </a:r>
          </a:p>
          <a:p>
            <a:r>
              <a:rPr lang="en-US"/>
              <a:t>Greenhouse Gases</a:t>
            </a:r>
          </a:p>
          <a:p>
            <a:r>
              <a:rPr lang="en-US"/>
              <a:t>Volatile Organic Carbon species (VOCs)</a:t>
            </a:r>
          </a:p>
          <a:p>
            <a:r>
              <a:rPr lang="en-US"/>
              <a:t>Reactive and short lived species (research measurements)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7F9E2-16EE-4569-AA59-EEF6E775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1E1A-D9CC-482B-9EE7-A0078363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vs in situ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83337-A4E1-4470-9310-AEAE330F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Satellite measurements play an increasingly important role</a:t>
            </a:r>
          </a:p>
          <a:p>
            <a:pPr lvl="1"/>
            <a:r>
              <a:rPr lang="en-US"/>
              <a:t>Measure column density (molecules cm</a:t>
            </a:r>
            <a:r>
              <a:rPr lang="en-US" baseline="30000"/>
              <a:t>-2</a:t>
            </a:r>
            <a:r>
              <a:rPr lang="en-US"/>
              <a:t>) and not concentration (molecules cm</a:t>
            </a:r>
            <a:r>
              <a:rPr lang="en-US" baseline="30000"/>
              <a:t>-3</a:t>
            </a:r>
            <a:r>
              <a:rPr lang="en-US"/>
              <a:t>)</a:t>
            </a:r>
          </a:p>
          <a:p>
            <a:pPr lvl="1"/>
            <a:r>
              <a:rPr lang="en-US"/>
              <a:t>Only have good data for a limited number of species (~10)</a:t>
            </a:r>
          </a:p>
          <a:p>
            <a:r>
              <a:rPr lang="en-US"/>
              <a:t>In situ measurements</a:t>
            </a:r>
          </a:p>
          <a:p>
            <a:pPr lvl="1"/>
            <a:r>
              <a:rPr lang="en-US"/>
              <a:t>Collect samples and measure true concentrations (mostly)</a:t>
            </a:r>
          </a:p>
          <a:p>
            <a:pPr lvl="1"/>
            <a:r>
              <a:rPr lang="en-US"/>
              <a:t>Hundreds (thousands?) of sites</a:t>
            </a:r>
          </a:p>
          <a:p>
            <a:pPr lvl="1"/>
            <a:r>
              <a:rPr lang="en-US"/>
              <a:t>Hundreds of species measured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A9A46-0B5C-4232-94B8-C2FAEAEE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8F42-728C-4772-9558-F69376E0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- Spectroscopy and 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EB25-C7A1-4ECB-86F0-BCDF8ED03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Spectroscopy</a:t>
            </a:r>
            <a:r>
              <a:rPr lang="en-US"/>
              <a:t> – takes advantage of the interaction of light and matter. Chemical substances (atoms and molecules) interact with specific wavelengths of light in ways that allow them to be “fingerprinted”</a:t>
            </a:r>
          </a:p>
          <a:p>
            <a:pPr lvl="1"/>
            <a:r>
              <a:rPr lang="en-US"/>
              <a:t>Absorption: used for O</a:t>
            </a:r>
            <a:r>
              <a:rPr lang="en-US" baseline="-25000"/>
              <a:t>3</a:t>
            </a:r>
            <a:r>
              <a:rPr lang="en-US"/>
              <a:t>, CO, CO</a:t>
            </a:r>
            <a:r>
              <a:rPr lang="en-US" baseline="-25000"/>
              <a:t>2</a:t>
            </a:r>
            <a:r>
              <a:rPr lang="en-US"/>
              <a:t>, and more</a:t>
            </a:r>
          </a:p>
          <a:p>
            <a:pPr lvl="1"/>
            <a:r>
              <a:rPr lang="en-US"/>
              <a:t>Fluorescence: used for SO</a:t>
            </a:r>
            <a:r>
              <a:rPr lang="en-US" baseline="-25000"/>
              <a:t>2</a:t>
            </a:r>
            <a:r>
              <a:rPr lang="en-US"/>
              <a:t>, NO</a:t>
            </a:r>
            <a:r>
              <a:rPr lang="en-US" baseline="-25000"/>
              <a:t>2</a:t>
            </a:r>
            <a:r>
              <a:rPr lang="en-US"/>
              <a:t>, Cl, OH, and more</a:t>
            </a:r>
          </a:p>
          <a:p>
            <a:pPr lvl="1"/>
            <a:r>
              <a:rPr lang="en-US"/>
              <a:t>Chemiluminescence: mainly used for NO (and NO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653E4-F1BB-4776-92E7-966AE6C0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4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7034-06D3-4D68-832F-3B89D131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BB6B-B034-4300-A9A4-E91802BF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4"/>
          </a:xfrm>
        </p:spPr>
        <p:txBody>
          <a:bodyPr/>
          <a:lstStyle/>
          <a:p>
            <a:r>
              <a:rPr lang="en-US" b="1" dirty="0"/>
              <a:t>Gas Chromatography</a:t>
            </a:r>
            <a:r>
              <a:rPr lang="en-US" dirty="0"/>
              <a:t> – relies on the slight differences in structure and reactivity of a class of similar species to </a:t>
            </a:r>
            <a:r>
              <a:rPr lang="en-US" b="1" dirty="0"/>
              <a:t>separate</a:t>
            </a:r>
            <a:r>
              <a:rPr lang="en-US" dirty="0"/>
              <a:t> the species in a long, very narrow column coated on the inside with a mildly reactive coating material.</a:t>
            </a:r>
          </a:p>
          <a:p>
            <a:r>
              <a:rPr lang="en-US" b="1" dirty="0"/>
              <a:t>Separated compounds</a:t>
            </a:r>
            <a:r>
              <a:rPr lang="en-US" dirty="0"/>
              <a:t> exit the column in “time order” and are detected by one of numerous methods</a:t>
            </a:r>
          </a:p>
          <a:p>
            <a:r>
              <a:rPr lang="en-US" b="1" dirty="0"/>
              <a:t>Detection methods</a:t>
            </a:r>
            <a:r>
              <a:rPr lang="en-US" dirty="0"/>
              <a:t> include mass spectrometry, flame ionization, photoionization, electron capture, and numerous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A5814-EE04-4F28-9160-3BD709CE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2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A691-64C7-49B4-9D48-7FD095B7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Species with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9BE6E-517B-45AC-BA77-AAE4AA67D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Criteria Pollutants: in situ O</a:t>
            </a:r>
            <a:r>
              <a:rPr lang="en-US" baseline="-25000"/>
              <a:t>3</a:t>
            </a:r>
            <a:r>
              <a:rPr lang="en-US"/>
              <a:t> and CO (Absorption); SO</a:t>
            </a:r>
            <a:r>
              <a:rPr lang="en-US" baseline="-25000"/>
              <a:t>2</a:t>
            </a:r>
            <a:r>
              <a:rPr lang="en-US"/>
              <a:t> (pulsed fluorescence), and NO/NO</a:t>
            </a:r>
            <a:r>
              <a:rPr lang="en-US" baseline="-25000"/>
              <a:t>2 </a:t>
            </a:r>
            <a:r>
              <a:rPr lang="en-US"/>
              <a:t>(chemiluminescence)</a:t>
            </a:r>
          </a:p>
          <a:p>
            <a:r>
              <a:rPr lang="en-US"/>
              <a:t>VOCs: Gas chromatography on whole air samples collected in canisters and transported to analysis labs</a:t>
            </a:r>
          </a:p>
          <a:p>
            <a:r>
              <a:rPr lang="en-US"/>
              <a:t>GHGs: in situ infrared absorption and sample collection with GC; increasingly sensitive laser based IR absorption</a:t>
            </a:r>
          </a:p>
          <a:p>
            <a:r>
              <a:rPr lang="en-US"/>
              <a:t>Reactive species: often research, one of a kind, and state-of-the-art instruments, laser based, mass spec based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54DAF-2FED-406A-9B0E-6935250D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C6B1C1-9F2A-473D-ACF4-E3C1FE9B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C907E-D26C-4609-B33A-3F1596BE3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16" y="210312"/>
            <a:ext cx="8583168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1786</Words>
  <Application>Microsoft Office PowerPoint</Application>
  <PresentationFormat>Widescreen</PresentationFormat>
  <Paragraphs>200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Office Theme</vt:lpstr>
      <vt:lpstr>1_Office Theme</vt:lpstr>
      <vt:lpstr>2_Office Theme</vt:lpstr>
      <vt:lpstr>Default Design</vt:lpstr>
      <vt:lpstr>3_Office Theme</vt:lpstr>
      <vt:lpstr>6_Office Theme</vt:lpstr>
      <vt:lpstr>Atmospheric Chemistry Measurements</vt:lpstr>
      <vt:lpstr>References and Acknowledgements</vt:lpstr>
      <vt:lpstr>Kinds of Measurements: Research vs Monitoring</vt:lpstr>
      <vt:lpstr>Measurements of Gas Phase Species</vt:lpstr>
      <vt:lpstr>Satellite vs in situ</vt:lpstr>
      <vt:lpstr>Methods - Spectroscopy and Chromatography</vt:lpstr>
      <vt:lpstr>Chromatography</vt:lpstr>
      <vt:lpstr>Matching Species with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Aerosol Measurements</vt:lpstr>
      <vt:lpstr>Mass Concentration</vt:lpstr>
      <vt:lpstr>The FRM – in brief</vt:lpstr>
      <vt:lpstr>Continuous Mass Measurements</vt:lpstr>
      <vt:lpstr>Schematic of TEOM</vt:lpstr>
      <vt:lpstr>Continuous vs. 24-hour Filter Samples</vt:lpstr>
      <vt:lpstr>Measurements of Physical Properties</vt:lpstr>
      <vt:lpstr>Particle Number Concentration</vt:lpstr>
      <vt:lpstr>Optical Particle Counter (OPC): ~ 100 nm to 5 mm</vt:lpstr>
      <vt:lpstr>Condensation Particle Counter </vt:lpstr>
      <vt:lpstr>Condensation Particle Counter (CPC): ~1.5 nm to 0.5 mm ambient aerosol size range</vt:lpstr>
      <vt:lpstr>Particle Size Distribution</vt:lpstr>
      <vt:lpstr>PowerPoint Presentation</vt:lpstr>
      <vt:lpstr>PowerPoint Presentation</vt:lpstr>
      <vt:lpstr>DMA  - Differential Mobility Analyzer </vt:lpstr>
      <vt:lpstr>PowerPoint Presentation</vt:lpstr>
      <vt:lpstr>Aerosol Chemical Composition</vt:lpstr>
      <vt:lpstr>Continuous Chemical Composition</vt:lpstr>
      <vt:lpstr>Aerosol Mass Spectrometer (AMS)</vt:lpstr>
      <vt:lpstr>PowerPoint Presentation</vt:lpstr>
      <vt:lpstr>AMS mass spectrum from ambient aerosol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Aerosol Measurements</dc:title>
  <dc:creator>James Schwab</dc:creator>
  <cp:lastModifiedBy>Zhang, Jie</cp:lastModifiedBy>
  <cp:revision>45</cp:revision>
  <dcterms:created xsi:type="dcterms:W3CDTF">2016-02-15T19:02:52Z</dcterms:created>
  <dcterms:modified xsi:type="dcterms:W3CDTF">2023-02-27T19:43:13Z</dcterms:modified>
</cp:coreProperties>
</file>